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373" r:id="rId3"/>
    <p:sldId id="375" r:id="rId4"/>
    <p:sldId id="384" r:id="rId5"/>
    <p:sldId id="385" r:id="rId6"/>
    <p:sldId id="386" r:id="rId7"/>
    <p:sldId id="383" r:id="rId8"/>
    <p:sldId id="389" r:id="rId9"/>
    <p:sldId id="390" r:id="rId10"/>
    <p:sldId id="391" r:id="rId11"/>
    <p:sldId id="394" r:id="rId12"/>
    <p:sldId id="392" r:id="rId13"/>
    <p:sldId id="387" r:id="rId14"/>
    <p:sldId id="393" r:id="rId15"/>
    <p:sldId id="388" r:id="rId16"/>
    <p:sldId id="344" r:id="rId17"/>
    <p:sldId id="377" r:id="rId18"/>
    <p:sldId id="395" r:id="rId19"/>
    <p:sldId id="376" r:id="rId20"/>
    <p:sldId id="357" r:id="rId21"/>
    <p:sldId id="396" r:id="rId22"/>
    <p:sldId id="397" r:id="rId23"/>
    <p:sldId id="398" r:id="rId24"/>
    <p:sldId id="374" r:id="rId25"/>
    <p:sldId id="382" r:id="rId26"/>
    <p:sldId id="400" r:id="rId27"/>
    <p:sldId id="401" r:id="rId28"/>
    <p:sldId id="402" r:id="rId29"/>
    <p:sldId id="403" r:id="rId30"/>
    <p:sldId id="405" r:id="rId31"/>
    <p:sldId id="406" r:id="rId32"/>
    <p:sldId id="404" r:id="rId33"/>
    <p:sldId id="301" r:id="rId34"/>
    <p:sldId id="40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373"/>
          </p14:sldIdLst>
        </p14:section>
        <p14:section name="Motivation" id="{05BA40CA-6209-AB46-8761-B08A4A4B35A4}">
          <p14:sldIdLst>
            <p14:sldId id="375"/>
            <p14:sldId id="384"/>
            <p14:sldId id="385"/>
            <p14:sldId id="386"/>
            <p14:sldId id="383"/>
            <p14:sldId id="389"/>
            <p14:sldId id="390"/>
            <p14:sldId id="391"/>
            <p14:sldId id="394"/>
            <p14:sldId id="392"/>
            <p14:sldId id="387"/>
            <p14:sldId id="393"/>
            <p14:sldId id="388"/>
          </p14:sldIdLst>
        </p14:section>
        <p14:section name="Environment" id="{DDD69908-065E-174B-93F9-2B17126C63CB}">
          <p14:sldIdLst>
            <p14:sldId id="344"/>
            <p14:sldId id="377"/>
            <p14:sldId id="395"/>
            <p14:sldId id="376"/>
            <p14:sldId id="357"/>
            <p14:sldId id="396"/>
            <p14:sldId id="397"/>
            <p14:sldId id="398"/>
          </p14:sldIdLst>
        </p14:section>
        <p14:section name="Challenge" id="{30C314E1-658D-8F4B-88E4-3DB9E08FC013}">
          <p14:sldIdLst>
            <p14:sldId id="374"/>
            <p14:sldId id="382"/>
            <p14:sldId id="400"/>
            <p14:sldId id="401"/>
            <p14:sldId id="402"/>
            <p14:sldId id="403"/>
            <p14:sldId id="405"/>
            <p14:sldId id="406"/>
            <p14:sldId id="404"/>
          </p14:sldIdLst>
        </p14:section>
        <p14:section name="end" id="{EE857F6F-7FD5-644F-8679-010F7E321B91}">
          <p14:sldIdLst>
            <p14:sldId id="301"/>
            <p14:sldId id="4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091"/>
    <a:srgbClr val="FED86F"/>
    <a:srgbClr val="D7E9CB"/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1" autoAdjust="0"/>
    <p:restoredTop sz="58814" autoAdjust="0"/>
  </p:normalViewPr>
  <p:slideViewPr>
    <p:cSldViewPr snapToGrid="0" showGuides="1">
      <p:cViewPr>
        <p:scale>
          <a:sx n="50" d="100"/>
          <a:sy n="50" d="100"/>
        </p:scale>
        <p:origin x="10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2018/8/1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透過一些方法判斷是否有新的使用者進入該區域</a:t>
            </a:r>
          </a:p>
          <a:p>
            <a:r>
              <a:rPr kumimoji="1" lang="zh-TW" altLang="en-US" dirty="0" smtClean="0"/>
              <a:t>每當新用戶在任一區域被偵測到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reader </a:t>
            </a:r>
            <a:r>
              <a:rPr kumimoji="1" lang="zh-TW" altLang="en-US" baseline="0" dirty="0" smtClean="0"/>
              <a:t>即會追蹤該用戶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027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每樣商品也會貼上 </a:t>
            </a:r>
            <a:r>
              <a:rPr kumimoji="1" lang="en-US" altLang="zh-TW" dirty="0" smtClean="0"/>
              <a:t>RFID tag</a:t>
            </a:r>
            <a:endParaRPr kumimoji="1" lang="zh-TW" altLang="en-US" dirty="0" smtClean="0"/>
          </a:p>
          <a:p>
            <a:r>
              <a:rPr kumimoji="1" lang="zh-TW" altLang="en-US" dirty="0" smtClean="0"/>
              <a:t>與手作配對以偵測用戶是否拿取商品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91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購物完成至 </a:t>
            </a:r>
            <a:r>
              <a:rPr kumimoji="1" lang="en-US" altLang="zh-TW" dirty="0" smtClean="0"/>
              <a:t>RFID</a:t>
            </a:r>
            <a:r>
              <a:rPr kumimoji="1" lang="zh-TW" altLang="en-US" dirty="0" smtClean="0"/>
              <a:t>手環區脫手環 </a:t>
            </a:r>
          </a:p>
          <a:p>
            <a:r>
              <a:rPr kumimoji="1" lang="zh-TW" altLang="en-US" dirty="0" smtClean="0"/>
              <a:t>再去用戶辨認區掃描 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進行付費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29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比起</a:t>
            </a:r>
            <a:r>
              <a:rPr kumimoji="1" lang="zh-TW" altLang="en-US" baseline="0" dirty="0" smtClean="0"/>
              <a:t> 影像辨識及重力測試</a:t>
            </a:r>
          </a:p>
          <a:p>
            <a:r>
              <a:rPr kumimoji="1" lang="en-US" altLang="zh-TW" baseline="0" dirty="0" smtClean="0"/>
              <a:t>RFID </a:t>
            </a:r>
            <a:r>
              <a:rPr kumimoji="1" lang="zh-TW" altLang="en-US" baseline="0" dirty="0" smtClean="0"/>
              <a:t>可以 做到</a:t>
            </a:r>
            <a:r>
              <a:rPr kumimoji="1" lang="en-US" altLang="zh-TW" baseline="0" dirty="0" smtClean="0"/>
              <a:t> NLOS </a:t>
            </a:r>
            <a:r>
              <a:rPr kumimoji="1" lang="zh-TW" altLang="en-US" baseline="0" dirty="0" smtClean="0"/>
              <a:t>定位及偵測</a:t>
            </a:r>
          </a:p>
          <a:p>
            <a:r>
              <a:rPr kumimoji="1" lang="zh-TW" altLang="en-US" dirty="0" smtClean="0"/>
              <a:t>可望達到較影像辨識好的追蹤</a:t>
            </a:r>
          </a:p>
          <a:p>
            <a:r>
              <a:rPr kumimoji="1" lang="zh-TW" altLang="en-US" smtClean="0"/>
              <a:t>避免重力誤導造成的竊盜事件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879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接下來介紹環境架設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900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Region </a:t>
            </a:r>
            <a:r>
              <a:rPr kumimoji="1" lang="zh-TW" altLang="en-US" dirty="0" smtClean="0"/>
              <a:t>的定義</a:t>
            </a:r>
          </a:p>
          <a:p>
            <a:r>
              <a:rPr kumimoji="1" lang="zh-TW" altLang="en-US" dirty="0" smtClean="0"/>
              <a:t>想要架設在超級市場、購物商場或是便利商店</a:t>
            </a:r>
          </a:p>
          <a:p>
            <a:r>
              <a:rPr kumimoji="1" lang="zh-TW" altLang="en-US" dirty="0" smtClean="0"/>
              <a:t>定義為 架子上的物品稱為 </a:t>
            </a:r>
            <a:r>
              <a:rPr kumimoji="1" lang="en-US" altLang="zh-TW" dirty="0" smtClean="0"/>
              <a:t>shelf block </a:t>
            </a:r>
          </a:p>
          <a:p>
            <a:r>
              <a:rPr kumimoji="1" lang="zh-TW" altLang="en-US" dirty="0" smtClean="0"/>
              <a:t>放在中央堆成堆的物品稱為 </a:t>
            </a:r>
            <a:r>
              <a:rPr kumimoji="1" lang="en-US" altLang="zh-TW" dirty="0" smtClean="0"/>
              <a:t>square block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853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像是堆在架子上的飲料食物 稱為 </a:t>
            </a:r>
            <a:r>
              <a:rPr kumimoji="1" lang="en-US" altLang="zh-TW" dirty="0" smtClean="0"/>
              <a:t>shelf block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堆</a:t>
            </a:r>
            <a:r>
              <a:rPr kumimoji="1" lang="zh-TW" altLang="en-US" dirty="0" smtClean="0"/>
              <a:t>成堆</a:t>
            </a:r>
            <a:r>
              <a:rPr kumimoji="1" lang="zh-TW" altLang="en-US" dirty="0" smtClean="0"/>
              <a:t>的</a:t>
            </a:r>
            <a:r>
              <a:rPr kumimoji="1" lang="zh-TW" altLang="en-US" dirty="0" smtClean="0"/>
              <a:t>玩具雜物</a:t>
            </a:r>
            <a:r>
              <a:rPr kumimoji="1" lang="zh-TW" altLang="en-US" dirty="0" smtClean="0"/>
              <a:t> 稱為 </a:t>
            </a:r>
            <a:r>
              <a:rPr kumimoji="1" lang="en-US" altLang="zh-TW" dirty="0" smtClean="0"/>
              <a:t>square block</a:t>
            </a:r>
          </a:p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916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採用 </a:t>
            </a:r>
            <a:r>
              <a:rPr kumimoji="1" lang="en-US" altLang="zh-TW" dirty="0" smtClean="0"/>
              <a:t>passive tag </a:t>
            </a:r>
            <a:r>
              <a:rPr kumimoji="1" lang="zh-TW" altLang="en-US" dirty="0" smtClean="0"/>
              <a:t>放在手環及商品上</a:t>
            </a:r>
          </a:p>
          <a:p>
            <a:r>
              <a:rPr kumimoji="1" lang="en-US" altLang="zh-TW" dirty="0" smtClean="0"/>
              <a:t>Reader </a:t>
            </a:r>
            <a:r>
              <a:rPr kumimoji="1" lang="zh-TW" altLang="en-US" dirty="0" smtClean="0"/>
              <a:t>會架在每個 </a:t>
            </a:r>
            <a:r>
              <a:rPr kumimoji="1" lang="en-US" altLang="zh-TW" dirty="0" smtClean="0"/>
              <a:t>region </a:t>
            </a:r>
          </a:p>
          <a:p>
            <a:r>
              <a:rPr kumimoji="1" lang="zh-TW" altLang="en-US" dirty="0" smtClean="0"/>
              <a:t>所有的使用者資訊靠 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做控制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848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以下介紹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and tag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的運作流程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會定期發出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query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已探測環境是否有變化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當有人進入此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region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會產生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angle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變化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295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每次到超市或商店結帳買東西都要排隊</a:t>
            </a:r>
          </a:p>
          <a:p>
            <a:r>
              <a:rPr lang="zh-TW" altLang="en-US" dirty="0" smtClean="0"/>
              <a:t>很辛苦   而在業主方面，結帳人員控管也相當重要</a:t>
            </a:r>
          </a:p>
          <a:p>
            <a:r>
              <a:rPr lang="zh-TW" altLang="en-US" dirty="0" smtClean="0"/>
              <a:t>是成本之一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908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會對其詢問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ID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764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並對手環的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 </a:t>
            </a:r>
            <a:r>
              <a:rPr lang="zh-TW" altLang="en-US" smtClean="0">
                <a:latin typeface="Times New Roman" charset="0"/>
                <a:ea typeface="Times New Roman" charset="0"/>
                <a:cs typeface="Times New Roman" charset="0"/>
              </a:rPr>
              <a:t>做追蹤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60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先出現了自己結帳的超市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707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由於機器學習進化帶起影像辨識技術的躍進</a:t>
            </a:r>
          </a:p>
          <a:p>
            <a:r>
              <a:rPr lang="zh-TW" altLang="en-US" dirty="0" smtClean="0"/>
              <a:t>出現了無人商店的創意產品</a:t>
            </a:r>
          </a:p>
          <a:p>
            <a:r>
              <a:rPr lang="en-US" altLang="zh-TW" dirty="0" smtClean="0"/>
              <a:t>Amazon </a:t>
            </a:r>
            <a:r>
              <a:rPr lang="zh-TW" altLang="en-US" dirty="0" smtClean="0"/>
              <a:t>率先實踐這項產品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520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現行的無人商店</a:t>
            </a:r>
          </a:p>
          <a:p>
            <a:r>
              <a:rPr kumimoji="1" lang="zh-TW" altLang="en-US" dirty="0" smtClean="0"/>
              <a:t>商店入口進行用戶認證</a:t>
            </a:r>
          </a:p>
          <a:p>
            <a:r>
              <a:rPr kumimoji="1" lang="zh-TW" altLang="en-US" dirty="0" smtClean="0"/>
              <a:t>跨區域搜尋</a:t>
            </a:r>
            <a:r>
              <a:rPr kumimoji="1" lang="zh-TW" altLang="en-US" baseline="0" dirty="0" smtClean="0"/>
              <a:t> 室內定位：影像辨識</a:t>
            </a:r>
          </a:p>
          <a:p>
            <a:r>
              <a:rPr kumimoji="1" lang="zh-TW" altLang="en-US" dirty="0" smtClean="0"/>
              <a:t>物品拿取：重力測試</a:t>
            </a:r>
          </a:p>
          <a:p>
            <a:r>
              <a:rPr kumimoji="1" lang="zh-TW" altLang="en-US" dirty="0" smtClean="0"/>
              <a:t>結帳：支付寶</a:t>
            </a:r>
          </a:p>
          <a:p>
            <a:r>
              <a:rPr kumimoji="1" lang="zh-TW" altLang="en-US" dirty="0" smtClean="0"/>
              <a:t>但是在我們的系統有不同的辨識方式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899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入口處的掃瞄器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2818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與 </a:t>
            </a:r>
            <a:r>
              <a:rPr kumimoji="1" lang="en-US" altLang="zh-TW" dirty="0" smtClean="0"/>
              <a:t>Amazon Go </a:t>
            </a:r>
            <a:r>
              <a:rPr kumimoji="1" lang="zh-TW" altLang="en-US" dirty="0" smtClean="0"/>
              <a:t>一樣的顯示</a:t>
            </a:r>
          </a:p>
          <a:p>
            <a:r>
              <a:rPr kumimoji="1" lang="zh-TW" altLang="en-US" dirty="0" smtClean="0"/>
              <a:t>使用者資料以 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顯示</a:t>
            </a:r>
          </a:p>
          <a:p>
            <a:r>
              <a:rPr kumimoji="1" lang="zh-TW" altLang="en-US" dirty="0" smtClean="0"/>
              <a:t>透過類似車票 </a:t>
            </a:r>
            <a:r>
              <a:rPr kumimoji="1" lang="en-US" altLang="zh-TW" dirty="0" smtClean="0"/>
              <a:t>scanner </a:t>
            </a:r>
            <a:r>
              <a:rPr kumimoji="1" lang="zh-TW" altLang="en-US" dirty="0" smtClean="0"/>
              <a:t>方式進行用戶辨識</a:t>
            </a:r>
          </a:p>
          <a:p>
            <a:r>
              <a:rPr kumimoji="1" lang="zh-TW" altLang="en-US" dirty="0" smtClean="0"/>
              <a:t>並追蹤此手機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1288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有一個用戶進入商店</a:t>
            </a:r>
          </a:p>
          <a:p>
            <a:r>
              <a:rPr kumimoji="1" lang="zh-TW" altLang="en-US" dirty="0" smtClean="0"/>
              <a:t>進行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認證</a:t>
            </a:r>
          </a:p>
          <a:p>
            <a:r>
              <a:rPr kumimoji="1" lang="zh-TW" altLang="en-US" dirty="0" smtClean="0"/>
              <a:t>戴上 </a:t>
            </a:r>
            <a:r>
              <a:rPr kumimoji="1" lang="en-US" altLang="zh-TW" dirty="0" smtClean="0"/>
              <a:t>RFID </a:t>
            </a:r>
            <a:r>
              <a:rPr kumimoji="1" lang="zh-TW" altLang="en-US" dirty="0" smtClean="0"/>
              <a:t>手環！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584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每一塊區域都會架設一台 </a:t>
            </a:r>
            <a:r>
              <a:rPr kumimoji="1" lang="en-US" altLang="zh-TW" dirty="0" smtClean="0"/>
              <a:t>reader 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8445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=""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=""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=""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=""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=""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="" xmlns:a16="http://schemas.microsoft.com/office/drawing/2014/main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=""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=""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=""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=""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=""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="" xmlns:a16="http://schemas.microsoft.com/office/drawing/2014/main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="" xmlns:a16="http://schemas.microsoft.com/office/drawing/2014/main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="" xmlns:a16="http://schemas.microsoft.com/office/drawing/2014/main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="" xmlns:a16="http://schemas.microsoft.com/office/drawing/2014/main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="" xmlns:a16="http://schemas.microsoft.com/office/drawing/2014/main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="" xmlns:a16="http://schemas.microsoft.com/office/drawing/2014/main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="" xmlns:a16="http://schemas.microsoft.com/office/drawing/2014/main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="" xmlns:a16="http://schemas.microsoft.com/office/drawing/2014/main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="" xmlns:a16="http://schemas.microsoft.com/office/drawing/2014/main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="" xmlns:a16="http://schemas.microsoft.com/office/drawing/2014/main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="" xmlns:a16="http://schemas.microsoft.com/office/drawing/2014/main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="" xmlns:a16="http://schemas.microsoft.com/office/drawing/2014/main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="" xmlns:a16="http://schemas.microsoft.com/office/drawing/2014/main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="" xmlns:a16="http://schemas.microsoft.com/office/drawing/2014/main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="" xmlns:a16="http://schemas.microsoft.com/office/drawing/2014/main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builderreport.com/stock-up" TargetMode="External"/><Relationship Id="rId4" Type="http://schemas.openxmlformats.org/officeDocument/2006/relationships/hyperlink" Target="https://www.theverge.com/2016/12/5/13842592/amazon-go-new-cashier-less-convenience-store" TargetMode="External"/><Relationship Id="rId5" Type="http://schemas.openxmlformats.org/officeDocument/2006/relationships/hyperlink" Target="https://www.cool3c.com/article/115181" TargetMode="External"/><Relationship Id="rId6" Type="http://schemas.openxmlformats.org/officeDocument/2006/relationships/hyperlink" Target="https://www.mnn.com/green-tech/research-innovations/blogs/amazon-go-lot-more-just-checkout-free-grocery-store" TargetMode="External"/><Relationship Id="rId7" Type="http://schemas.openxmlformats.org/officeDocument/2006/relationships/hyperlink" Target="https://www.usatoday.com/videos/tech/2018/01/22/amazon-go-lets-you-skip-checkout-line/109679992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aticon.com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5" y="2069196"/>
            <a:ext cx="8228953" cy="2056015"/>
          </a:xfrm>
        </p:spPr>
        <p:txBody>
          <a:bodyPr/>
          <a:lstStyle/>
          <a:p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Tracking System Based on RFID Signal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2018.08.23 @NCTU EC-543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4205401"/>
            <a:ext cx="860202" cy="860202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7696200" y="3307904"/>
            <a:ext cx="2628900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Recognition</a:t>
            </a:r>
            <a:endParaRPr lang="zh-TW" altLang="en-US" sz="2800" b="1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909" y="4585645"/>
            <a:ext cx="860202" cy="860202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6521162" y="3264997"/>
            <a:ext cx="2419637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Wristband</a:t>
            </a:r>
            <a:endParaRPr lang="zh-TW" altLang="en-US" sz="2800" b="1" baseline="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4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-0.13633 0.0571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23" y="284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-0.13034 0.002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459" y="4611525"/>
            <a:ext cx="860202" cy="860202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818464" y="4840966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R1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FF0000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997615" y="1387724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R2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23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圖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12" y="5405345"/>
            <a:ext cx="873310" cy="87331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 rot="5400000">
            <a:off x="3051564" y="3583096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z</a:t>
            </a:r>
            <a:endParaRPr lang="zh-TW" altLang="en-US" dirty="0"/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8" y="2905363"/>
            <a:ext cx="873310" cy="87331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26" y="1353667"/>
            <a:ext cx="873310" cy="87331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66" y="1226826"/>
            <a:ext cx="873310" cy="87331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12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69" y="4586400"/>
            <a:ext cx="860202" cy="86020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14" y="3302572"/>
            <a:ext cx="860202" cy="86020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4" y="4749838"/>
            <a:ext cx="860202" cy="860202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39" y="1897861"/>
            <a:ext cx="860202" cy="86020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818464" y="4840966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R1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97615" y="1387724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R2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744271" y="128105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R3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768415" y="112842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R4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4" name="直線接點 33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80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-0.22904 0.0238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-0.32252 -0.2101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33" y="-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27031 -0.2053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29023 -0.0178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13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029170" y="3395136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" name="拱形 5"/>
          <p:cNvSpPr/>
          <p:nvPr/>
        </p:nvSpPr>
        <p:spPr>
          <a:xfrm rot="6473465">
            <a:off x="4976058" y="2642853"/>
            <a:ext cx="2219985" cy="2227074"/>
          </a:xfrm>
          <a:prstGeom prst="blockArc">
            <a:avLst>
              <a:gd name="adj1" fmla="val 12045682"/>
              <a:gd name="adj2" fmla="val 802435"/>
              <a:gd name="adj3" fmla="val 20120"/>
            </a:avLst>
          </a:prstGeom>
          <a:blipFill>
            <a:blip r:embed="rId5"/>
            <a:srcRect/>
            <a:stretch>
              <a:fillRect l="-2326" t="-9044" r="-9240" b="68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974007" y="17399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Bottle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739807" y="45847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Wrist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2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49" y="2333570"/>
            <a:ext cx="860202" cy="860202"/>
          </a:xfrm>
          <a:prstGeom prst="rect">
            <a:avLst/>
          </a:prstGeom>
        </p:spPr>
      </p:pic>
      <p:sp>
        <p:nvSpPr>
          <p:cNvPr id="20" name="橢圓 19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001283" y="360100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Checkout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3" name="直線接點 32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 rot="5400000">
            <a:off x="3051564" y="3660971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5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19011 0.3303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165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Inspiration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Region Localization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UHF RFID tag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NLOS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Light weight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Multiple reading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Easy tracking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167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>
                <a:latin typeface="Times New Roman" charset="0"/>
                <a:ea typeface="Times New Roman" charset="0"/>
                <a:cs typeface="Times New Roman" charset="0"/>
              </a:rPr>
              <a:t>Environment Statement</a:t>
            </a: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200" dirty="0" smtClean="0"/>
              <a:t>Place</a:t>
            </a:r>
            <a:r>
              <a:rPr kumimoji="1" lang="en-US" altLang="zh-TW" dirty="0" smtClean="0"/>
              <a:t> </a:t>
            </a:r>
          </a:p>
          <a:p>
            <a:pPr lvl="1"/>
            <a:r>
              <a:rPr kumimoji="1" lang="en-US" altLang="zh-TW" dirty="0" smtClean="0"/>
              <a:t>Super market</a:t>
            </a:r>
          </a:p>
          <a:p>
            <a:pPr lvl="1"/>
            <a:r>
              <a:rPr kumimoji="1" lang="en-US" altLang="zh-TW" dirty="0" smtClean="0"/>
              <a:t>Shopping mall</a:t>
            </a:r>
          </a:p>
          <a:p>
            <a:pPr lvl="1"/>
            <a:r>
              <a:rPr kumimoji="1" lang="en-US" altLang="zh-TW" dirty="0" smtClean="0"/>
              <a:t>Convenient store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/>
              <a:t>Definition</a:t>
            </a:r>
          </a:p>
          <a:p>
            <a:pPr lvl="1"/>
            <a:r>
              <a:rPr kumimoji="1" lang="en-US" altLang="zh-TW" dirty="0" smtClean="0"/>
              <a:t>Shelf block</a:t>
            </a:r>
          </a:p>
          <a:p>
            <a:pPr lvl="1"/>
            <a:r>
              <a:rPr kumimoji="1" lang="en-US" altLang="zh-TW" dirty="0" smtClean="0"/>
              <a:t>Square block</a:t>
            </a:r>
          </a:p>
        </p:txBody>
      </p:sp>
    </p:spTree>
    <p:extLst>
      <p:ext uri="{BB962C8B-B14F-4D97-AF65-F5344CB8AC3E}">
        <p14:creationId xmlns:p14="http://schemas.microsoft.com/office/powerpoint/2010/main" val="78227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rgbClr val="FED86F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AAD091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842887" y="3768810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Foods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649690" y="4565276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Beverage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951670" y="2320495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Toys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257234" y="233102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Groceries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172254" y="4817638"/>
            <a:ext cx="22418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Shelf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210566" y="3037263"/>
            <a:ext cx="22418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Square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23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7" grpId="0"/>
      <p:bldP spid="38" grpId="0"/>
      <p:bldP spid="32" grpId="1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 smtClean="0"/>
              <a:t>Passive tag</a:t>
            </a:r>
          </a:p>
          <a:p>
            <a:pPr lvl="1"/>
            <a:r>
              <a:rPr kumimoji="1" lang="en-US" altLang="zh-TW" dirty="0" smtClean="0"/>
              <a:t>Object tag</a:t>
            </a:r>
          </a:p>
          <a:p>
            <a:pPr lvl="1"/>
            <a:r>
              <a:rPr kumimoji="1" lang="en-US" altLang="zh-TW" dirty="0" smtClean="0"/>
              <a:t>Wrist tag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Reader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Over each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region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Data base</a:t>
            </a:r>
          </a:p>
          <a:p>
            <a:pPr lvl="1"/>
            <a:r>
              <a:rPr kumimoji="1" lang="en-US" altLang="zh-TW" dirty="0" smtClean="0"/>
              <a:t>QR-code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3393" b="3249"/>
          <a:stretch/>
        </p:blipFill>
        <p:spPr>
          <a:xfrm>
            <a:off x="4468812" y="1695028"/>
            <a:ext cx="2009775" cy="4686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359" y="1999828"/>
            <a:ext cx="29527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Environment Statement 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977901" y="1549401"/>
            <a:ext cx="8574034" cy="5307178"/>
            <a:chOff x="2071113" y="1112434"/>
            <a:chExt cx="4158780" cy="2249297"/>
          </a:xfrm>
        </p:grpSpPr>
        <p:sp>
          <p:nvSpPr>
            <p:cNvPr id="25" name="矩形 24"/>
            <p:cNvSpPr/>
            <p:nvPr/>
          </p:nvSpPr>
          <p:spPr>
            <a:xfrm>
              <a:off x="2882901" y="1226826"/>
              <a:ext cx="2667000" cy="2000302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 rot="5400000">
              <a:off x="3025854" y="157693"/>
              <a:ext cx="2249297" cy="41587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Comes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 rot="19368669">
            <a:off x="1807129" y="4951863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7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Identification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080030" y="3641861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154" y="4447576"/>
            <a:ext cx="1360134" cy="13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7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Hand-Stuff Tracking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352025" y="4040306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56" y="4689746"/>
            <a:ext cx="1360134" cy="136013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388289" y="2676645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6580">
            <a:off x="4924403" y="2294226"/>
            <a:ext cx="608316" cy="112275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28696">
            <a:off x="5858089" y="3102736"/>
            <a:ext cx="672907" cy="12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24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the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unknown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match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tag-object</a:t>
            </a:r>
            <a:endParaRPr lang="en-US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112" indent="0">
              <a:buNone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2928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</a:t>
            </a:r>
            <a:r>
              <a:rPr lang="en-US" altLang="zh-TW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Region User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forwards to a region.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7325393" y="4364879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20600884">
            <a:off x="2303439" y="5205715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9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New Region User?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 signal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 new user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20600884">
            <a:off x="2303439" y="5205715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User?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variation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within the 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39" y="3509894"/>
            <a:ext cx="1360134" cy="136013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3962705"/>
            <a:ext cx="2601185" cy="260118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7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</a:t>
            </a:r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60627" y="9205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50738" y="47258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74700" y="261440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66" y="3820105"/>
            <a:ext cx="2601185" cy="2601185"/>
          </a:xfrm>
          <a:prstGeom prst="rect">
            <a:avLst/>
          </a:prstGeom>
        </p:spPr>
      </p:pic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4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9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Unknown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query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001">
            <a:off x="6125528" y="4392280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27130" y="2948665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600674" y="3216364"/>
            <a:ext cx="12614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ID?</a:t>
            </a:r>
            <a:endParaRPr lang="zh-TW" altLang="en-US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Unknown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query to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it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4583022" y="3416502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17619" y="3423796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5646188" y="3507784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5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Tag-object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tag-object pair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t="3393" b="3249"/>
          <a:stretch/>
        </p:blipFill>
        <p:spPr>
          <a:xfrm>
            <a:off x="2975121" y="2420897"/>
            <a:ext cx="1698478" cy="396043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20897"/>
            <a:ext cx="2952750" cy="40767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71800" y="2420897"/>
            <a:ext cx="1689100" cy="396043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108698" y="2420896"/>
            <a:ext cx="2940051" cy="407670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082800" y="3240047"/>
            <a:ext cx="7277100" cy="2438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81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www.theverge.com/2016/12/5/13842592/amazon-go-new-cashier-less-convenience-store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www.cool3c.com/article/115181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www.mnn.com/green-tech/research-innovations/blogs/amazon-go-lot-more-just-checkout-free-grocery-store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https://www.usatoday.com/videos/tech/2018/01/22/amazon-go-lets-you-skip-checkout-line/109679992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2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0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224481"/>
            <a:ext cx="12282616" cy="7364627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6</a:t>
            </a:fld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08" y="1511045"/>
            <a:ext cx="10058400" cy="38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Unmanned Store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entrance</a:t>
            </a:r>
          </a:p>
          <a:p>
            <a:pPr lvl="1"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 recognition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cross over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Stuff pick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pay</a:t>
            </a:r>
          </a:p>
        </p:txBody>
      </p:sp>
    </p:spTree>
    <p:extLst>
      <p:ext uri="{BB962C8B-B14F-4D97-AF65-F5344CB8AC3E}">
        <p14:creationId xmlns:p14="http://schemas.microsoft.com/office/powerpoint/2010/main" val="1126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1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9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-444500" y="-622300"/>
            <a:ext cx="12915900" cy="7480300"/>
          </a:xfrm>
          <a:prstGeom prst="rect">
            <a:avLst/>
          </a:prstGeom>
          <a:solidFill>
            <a:schemeClr val="bg2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H="1">
            <a:off x="2540000" y="2095500"/>
            <a:ext cx="433070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254000" y="1576459"/>
            <a:ext cx="22860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b="0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User Info.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0700" y="4483104"/>
            <a:ext cx="25908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Scanner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2540000" y="4976745"/>
            <a:ext cx="2743200" cy="37934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13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10299</TotalTime>
  <Words>653</Words>
  <Application>Microsoft Macintosh PowerPoint</Application>
  <PresentationFormat>寬螢幕</PresentationFormat>
  <Paragraphs>195</Paragraphs>
  <Slides>34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2" baseType="lpstr">
      <vt:lpstr>Calibri</vt:lpstr>
      <vt:lpstr>Helvetica</vt:lpstr>
      <vt:lpstr>Times New Roman</vt:lpstr>
      <vt:lpstr>Tw Cen MT Condensed</vt:lpstr>
      <vt:lpstr>微軟正黑體</vt:lpstr>
      <vt:lpstr>新細明體</vt:lpstr>
      <vt:lpstr>Arial</vt:lpstr>
      <vt:lpstr>NSSLAB</vt:lpstr>
      <vt:lpstr>User Tracking System Based on RFID Signal Proposal</vt:lpstr>
      <vt:lpstr>Outline</vt:lpstr>
      <vt:lpstr>PowerPoint 簡報</vt:lpstr>
      <vt:lpstr>PowerPoint 簡報</vt:lpstr>
      <vt:lpstr>PowerPoint 簡報</vt:lpstr>
      <vt:lpstr>PowerPoint 簡報</vt:lpstr>
      <vt:lpstr>Unmanned Store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System Inspiration </vt:lpstr>
      <vt:lpstr>PowerPoint 簡報</vt:lpstr>
      <vt:lpstr>Region</vt:lpstr>
      <vt:lpstr>PowerPoint 簡報</vt:lpstr>
      <vt:lpstr>RFID Setting</vt:lpstr>
      <vt:lpstr>Query</vt:lpstr>
      <vt:lpstr>An User Comes</vt:lpstr>
      <vt:lpstr>User Identification</vt:lpstr>
      <vt:lpstr>Hand-Stuff Tracking</vt:lpstr>
      <vt:lpstr>PowerPoint 簡報</vt:lpstr>
      <vt:lpstr>Problem</vt:lpstr>
      <vt:lpstr>How to Detect New Region User?</vt:lpstr>
      <vt:lpstr>How to Detect New Region User?</vt:lpstr>
      <vt:lpstr>How to Detect New Region User?</vt:lpstr>
      <vt:lpstr>How to Detect Unknown Tag?</vt:lpstr>
      <vt:lpstr>How to Detect Unknown Tag?</vt:lpstr>
      <vt:lpstr>How to Detect Unknown Tag?</vt:lpstr>
      <vt:lpstr>How to Match Tag-object?</vt:lpstr>
      <vt:lpstr>Reference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1070</cp:revision>
  <dcterms:created xsi:type="dcterms:W3CDTF">2018-06-25T02:04:20Z</dcterms:created>
  <dcterms:modified xsi:type="dcterms:W3CDTF">2018-08-01T14:12:44Z</dcterms:modified>
</cp:coreProperties>
</file>